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3" r:id="rId1"/>
  </p:sldMasterIdLst>
  <p:sldIdLst>
    <p:sldId id="290" r:id="rId2"/>
    <p:sldId id="257" r:id="rId3"/>
    <p:sldId id="279" r:id="rId4"/>
    <p:sldId id="262" r:id="rId5"/>
    <p:sldId id="263" r:id="rId6"/>
    <p:sldId id="291" r:id="rId7"/>
    <p:sldId id="282" r:id="rId8"/>
    <p:sldId id="29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08"/>
    <p:restoredTop sz="95846"/>
  </p:normalViewPr>
  <p:slideViewPr>
    <p:cSldViewPr snapToGrid="0" snapToObjects="1">
      <p:cViewPr>
        <p:scale>
          <a:sx n="76" d="100"/>
          <a:sy n="76" d="100"/>
        </p:scale>
        <p:origin x="-114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229D-7743-7B4C-95CB-13A70B01C41F}" type="datetimeFigureOut">
              <a:rPr lang="x-none" smtClean="0"/>
              <a:t>17/10/2021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159BBC0-A58E-2447-A4F9-997A3338FCD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6891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229D-7743-7B4C-95CB-13A70B01C41F}" type="datetimeFigureOut">
              <a:rPr lang="x-none" smtClean="0"/>
              <a:t>17/10/2021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BBC0-A58E-2447-A4F9-997A3338FCD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3732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229D-7743-7B4C-95CB-13A70B01C41F}" type="datetimeFigureOut">
              <a:rPr lang="x-none" smtClean="0"/>
              <a:t>17/10/2021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BBC0-A58E-2447-A4F9-997A3338FCD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99972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10972800" cy="4495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xmlns="" id="{8CC71DD6-AD3A-0B44-8E56-9A22011A1F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xmlns="" id="{DFEB12E6-AB7C-6640-B18B-5FAA3A3D71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xmlns="" id="{5A8925C6-9F5B-8543-8F2D-87A55D5D29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0AF8E-6472-8748-A8F3-68AFF11571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30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229D-7743-7B4C-95CB-13A70B01C41F}" type="datetimeFigureOut">
              <a:rPr lang="x-none" smtClean="0"/>
              <a:t>17/10/2021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BBC0-A58E-2447-A4F9-997A3338FCD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1421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E15229D-7743-7B4C-95CB-13A70B01C41F}" type="datetimeFigureOut">
              <a:rPr lang="x-none" smtClean="0"/>
              <a:t>17/10/2021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x-none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159BBC0-A58E-2447-A4F9-997A3338FCD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5468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229D-7743-7B4C-95CB-13A70B01C41F}" type="datetimeFigureOut">
              <a:rPr lang="x-none" smtClean="0"/>
              <a:t>17/10/2021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BBC0-A58E-2447-A4F9-997A3338FCD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43445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229D-7743-7B4C-95CB-13A70B01C41F}" type="datetimeFigureOut">
              <a:rPr lang="x-none" smtClean="0"/>
              <a:t>17/10/2021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BBC0-A58E-2447-A4F9-997A3338FCD5}" type="slidenum">
              <a:rPr lang="x-none" smtClean="0"/>
              <a:t>‹#›</a:t>
            </a:fld>
            <a:endParaRPr lang="x-non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46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229D-7743-7B4C-95CB-13A70B01C41F}" type="datetimeFigureOut">
              <a:rPr lang="x-none" smtClean="0"/>
              <a:t>17/10/2021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BBC0-A58E-2447-A4F9-997A3338FCD5}" type="slidenum">
              <a:rPr lang="x-none" smtClean="0"/>
              <a:t>‹#›</a:t>
            </a:fld>
            <a:endParaRPr lang="x-non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120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229D-7743-7B4C-95CB-13A70B01C41F}" type="datetimeFigureOut">
              <a:rPr lang="x-none" smtClean="0"/>
              <a:t>17/10/2021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BBC0-A58E-2447-A4F9-997A3338FCD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058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229D-7743-7B4C-95CB-13A70B01C41F}" type="datetimeFigureOut">
              <a:rPr lang="x-none" smtClean="0"/>
              <a:t>17/10/2021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BBC0-A58E-2447-A4F9-997A3338FCD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4806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229D-7743-7B4C-95CB-13A70B01C41F}" type="datetimeFigureOut">
              <a:rPr lang="x-none" smtClean="0"/>
              <a:t>17/10/2021</a:t>
            </a:fld>
            <a:endParaRPr lang="x-none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9BBC0-A58E-2447-A4F9-997A3338FCD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288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E15229D-7743-7B4C-95CB-13A70B01C41F}" type="datetimeFigureOut">
              <a:rPr lang="x-none" smtClean="0"/>
              <a:t>17/10/2021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x-none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159BBC0-A58E-2447-A4F9-997A3338FCD5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0761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20052DBA-F696-3C49-8093-E8733F78A8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en-US" dirty="0"/>
              <a:t> </a:t>
            </a:r>
            <a:br>
              <a:rPr lang="en-US" altLang="en-US" dirty="0"/>
            </a:br>
            <a:r>
              <a:rPr lang="en-US" altLang="en-US" dirty="0"/>
              <a:t>BÀI TẬP CHƯƠNG 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BA2799D-78CE-744B-AEE4-2821E1CE4C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altLang="en-US" sz="3200" dirty="0" err="1"/>
              <a:t>Bài</a:t>
            </a:r>
            <a:r>
              <a:rPr lang="en-US" altLang="en-US" sz="3200" dirty="0"/>
              <a:t> 1: </a:t>
            </a:r>
            <a:r>
              <a:rPr lang="en-US" altLang="en-US" sz="3200" dirty="0" err="1"/>
              <a:t>Dưới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đây</a:t>
            </a:r>
            <a:r>
              <a:rPr lang="en-US" altLang="en-US" sz="3200" dirty="0"/>
              <a:t> </a:t>
            </a:r>
            <a:r>
              <a:rPr lang="en-US" altLang="en-US" sz="3200" dirty="0" err="1"/>
              <a:t>là</a:t>
            </a:r>
            <a:r>
              <a:rPr lang="en-US" altLang="en-US" sz="3200" dirty="0"/>
              <a:t> 1 </a:t>
            </a:r>
            <a:r>
              <a:rPr lang="en-US" altLang="en-US" sz="3200" dirty="0" err="1"/>
              <a:t>phần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trình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tự</a:t>
            </a:r>
            <a:r>
              <a:rPr lang="en-US" altLang="en-US" sz="3200" dirty="0"/>
              <a:t> nu </a:t>
            </a:r>
            <a:r>
              <a:rPr lang="en-US" altLang="en-US" sz="3200" dirty="0" err="1"/>
              <a:t>của</a:t>
            </a:r>
            <a:r>
              <a:rPr lang="en-US" altLang="en-US" sz="3200" dirty="0"/>
              <a:t> 1 </a:t>
            </a:r>
            <a:r>
              <a:rPr lang="en-US" altLang="en-US" sz="3200" dirty="0" err="1"/>
              <a:t>mạch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trong</a:t>
            </a:r>
            <a:r>
              <a:rPr lang="en-US" altLang="en-US" sz="3200" dirty="0"/>
              <a:t> gen: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D476E826-F9AD-2B40-934B-F8221A58FA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05000" y="1447800"/>
            <a:ext cx="8229600" cy="3200400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en-US" altLang="en-US" sz="2800" dirty="0"/>
              <a:t>3’…TATGGGXATGTAATGGGX…5’</a:t>
            </a:r>
          </a:p>
          <a:p>
            <a:pPr marL="609600" indent="-609600">
              <a:buFontTx/>
              <a:buAutoNum type="alphaLcPeriod"/>
            </a:pPr>
            <a:r>
              <a:rPr lang="en-US" altLang="en-US" sz="2800" dirty="0" err="1"/>
              <a:t>Hãy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xác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định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trình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tự</a:t>
            </a:r>
            <a:r>
              <a:rPr lang="en-US" altLang="en-US" sz="2800" dirty="0"/>
              <a:t> nu </a:t>
            </a:r>
            <a:r>
              <a:rPr lang="en-US" altLang="en-US" sz="2800" dirty="0" err="1"/>
              <a:t>của</a:t>
            </a:r>
            <a:r>
              <a:rPr lang="en-US" altLang="en-US" sz="2800" dirty="0"/>
              <a:t>:</a:t>
            </a:r>
          </a:p>
          <a:p>
            <a:pPr marL="609600" indent="-609600">
              <a:buNone/>
            </a:pPr>
            <a:r>
              <a:rPr lang="en-US" altLang="en-US" sz="2800" dirty="0"/>
              <a:t>- </a:t>
            </a:r>
            <a:r>
              <a:rPr lang="en-US" altLang="en-US" sz="2800" dirty="0" err="1"/>
              <a:t>Mạch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bổ</a:t>
            </a:r>
            <a:r>
              <a:rPr lang="en-US" altLang="en-US" sz="2800" dirty="0"/>
              <a:t> sung </a:t>
            </a:r>
            <a:r>
              <a:rPr lang="en-US" altLang="en-US" sz="2800" dirty="0" err="1"/>
              <a:t>với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mạch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nói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trên</a:t>
            </a:r>
            <a:endParaRPr lang="en-US" altLang="en-US" sz="2800" dirty="0"/>
          </a:p>
          <a:p>
            <a:pPr marL="609600" indent="-609600">
              <a:buNone/>
            </a:pPr>
            <a:r>
              <a:rPr lang="en-US" altLang="en-US" sz="2800" dirty="0"/>
              <a:t>- MARN </a:t>
            </a:r>
            <a:r>
              <a:rPr lang="en-US" altLang="en-US" sz="2800" dirty="0" err="1"/>
              <a:t>được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phiên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mã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từ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mạch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trên</a:t>
            </a:r>
            <a:r>
              <a:rPr lang="en-US" altLang="en-US" sz="2800" dirty="0"/>
              <a:t>.</a:t>
            </a:r>
          </a:p>
          <a:p>
            <a:pPr marL="609600" indent="-609600">
              <a:buNone/>
            </a:pPr>
            <a:r>
              <a:rPr lang="en-US" altLang="en-US" sz="2800" dirty="0"/>
              <a:t>b.    </a:t>
            </a:r>
            <a:r>
              <a:rPr lang="en-US" altLang="en-US" sz="2800" dirty="0" err="1"/>
              <a:t>Có</a:t>
            </a:r>
            <a:r>
              <a:rPr lang="en-US" altLang="en-US" sz="2800" dirty="0"/>
              <a:t> bao </a:t>
            </a:r>
            <a:r>
              <a:rPr lang="en-US" altLang="en-US" sz="2800" dirty="0" err="1"/>
              <a:t>nhiêu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côdon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trong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mARN</a:t>
            </a:r>
            <a:r>
              <a:rPr lang="en-US" altLang="en-US" sz="2800" dirty="0"/>
              <a:t>?</a:t>
            </a:r>
          </a:p>
          <a:p>
            <a:pPr marL="609600" indent="-609600">
              <a:buNone/>
            </a:pPr>
            <a:r>
              <a:rPr lang="en-US" altLang="en-US" sz="2800" dirty="0"/>
              <a:t>c.    </a:t>
            </a:r>
            <a:r>
              <a:rPr lang="en-US" altLang="en-US" sz="2800" dirty="0" err="1"/>
              <a:t>Liệt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kê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các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bộ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đối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mã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với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các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côdon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đó</a:t>
            </a:r>
            <a:r>
              <a:rPr lang="en-US" altLang="en-US" sz="28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Rectangle 6">
            <a:extLst>
              <a:ext uri="{FF2B5EF4-FFF2-40B4-BE49-F238E27FC236}">
                <a16:creationId xmlns:a16="http://schemas.microsoft.com/office/drawing/2014/main" xmlns="" id="{EE3341CC-59A1-914F-9064-8694C84FC7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685800"/>
            <a:ext cx="8229600" cy="685800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altLang="en-US" sz="2800"/>
              <a:t>a</a:t>
            </a:r>
            <a:r>
              <a:rPr lang="en-US" altLang="en-US" sz="2800" baseline="-25000"/>
              <a:t>1</a:t>
            </a:r>
            <a:r>
              <a:rPr lang="en-US" altLang="en-US" sz="2800"/>
              <a:t>. Trình tự các nu ở mạch bổ sung là:</a:t>
            </a:r>
          </a:p>
        </p:txBody>
      </p:sp>
      <p:graphicFrame>
        <p:nvGraphicFramePr>
          <p:cNvPr id="34299" name="Group 507">
            <a:extLst>
              <a:ext uri="{FF2B5EF4-FFF2-40B4-BE49-F238E27FC236}">
                <a16:creationId xmlns:a16="http://schemas.microsoft.com/office/drawing/2014/main" xmlns="" id="{C3F9A631-F3E1-1949-BF0C-17052FA1B65D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524000" y="2133600"/>
          <a:ext cx="9144000" cy="1646238"/>
        </p:xfrm>
        <a:graphic>
          <a:graphicData uri="http://schemas.openxmlformats.org/drawingml/2006/table">
            <a:tbl>
              <a:tblPr/>
              <a:tblGrid>
                <a:gridCol w="982663">
                  <a:extLst>
                    <a:ext uri="{9D8B030D-6E8A-4147-A177-3AD203B41FA5}">
                      <a16:colId xmlns:a16="http://schemas.microsoft.com/office/drawing/2014/main" xmlns="" val="1610813774"/>
                    </a:ext>
                  </a:extLst>
                </a:gridCol>
                <a:gridCol w="741362">
                  <a:extLst>
                    <a:ext uri="{9D8B030D-6E8A-4147-A177-3AD203B41FA5}">
                      <a16:colId xmlns:a16="http://schemas.microsoft.com/office/drawing/2014/main" xmlns="" val="1886241918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xmlns="" val="410209914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xmlns="" val="2573809632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xmlns="" val="1820358355"/>
                    </a:ext>
                  </a:extLst>
                </a:gridCol>
                <a:gridCol w="369888">
                  <a:extLst>
                    <a:ext uri="{9D8B030D-6E8A-4147-A177-3AD203B41FA5}">
                      <a16:colId xmlns:a16="http://schemas.microsoft.com/office/drawing/2014/main" xmlns="" val="313016076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xmlns="" val="1765810929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xmlns="" val="1999170942"/>
                    </a:ext>
                  </a:extLst>
                </a:gridCol>
                <a:gridCol w="369887">
                  <a:extLst>
                    <a:ext uri="{9D8B030D-6E8A-4147-A177-3AD203B41FA5}">
                      <a16:colId xmlns:a16="http://schemas.microsoft.com/office/drawing/2014/main" xmlns="" val="3931684651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xmlns="" val="1827352425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xmlns="" val="2880580601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xmlns="" val="3240662458"/>
                    </a:ext>
                  </a:extLst>
                </a:gridCol>
                <a:gridCol w="369888">
                  <a:extLst>
                    <a:ext uri="{9D8B030D-6E8A-4147-A177-3AD203B41FA5}">
                      <a16:colId xmlns:a16="http://schemas.microsoft.com/office/drawing/2014/main" xmlns="" val="1831758909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xmlns="" val="360685272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xmlns="" val="1708195110"/>
                    </a:ext>
                  </a:extLst>
                </a:gridCol>
                <a:gridCol w="369887">
                  <a:extLst>
                    <a:ext uri="{9D8B030D-6E8A-4147-A177-3AD203B41FA5}">
                      <a16:colId xmlns:a16="http://schemas.microsoft.com/office/drawing/2014/main" xmlns="" val="2736356065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xmlns="" val="1126431276"/>
                    </a:ext>
                  </a:extLst>
                </a:gridCol>
                <a:gridCol w="368300">
                  <a:extLst>
                    <a:ext uri="{9D8B030D-6E8A-4147-A177-3AD203B41FA5}">
                      <a16:colId xmlns:a16="http://schemas.microsoft.com/office/drawing/2014/main" xmlns="" val="1804207221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xmlns="" val="3819277200"/>
                    </a:ext>
                  </a:extLst>
                </a:gridCol>
                <a:gridCol w="369888">
                  <a:extLst>
                    <a:ext uri="{9D8B030D-6E8A-4147-A177-3AD203B41FA5}">
                      <a16:colId xmlns:a16="http://schemas.microsoft.com/office/drawing/2014/main" xmlns="" val="3716443695"/>
                    </a:ext>
                  </a:extLst>
                </a:gridCol>
                <a:gridCol w="750887">
                  <a:extLst>
                    <a:ext uri="{9D8B030D-6E8A-4147-A177-3AD203B41FA5}">
                      <a16:colId xmlns:a16="http://schemas.microsoft.com/office/drawing/2014/main" xmlns="" val="971594063"/>
                    </a:ext>
                  </a:extLst>
                </a:gridCol>
              </a:tblGrid>
              <a:tr h="8231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Mạch gốc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3’…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…5’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25791259"/>
                  </a:ext>
                </a:extLst>
              </a:tr>
              <a:tr h="8231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M. bổ sung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…5’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…3’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7040663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0" name="Rectangle 78">
            <a:extLst>
              <a:ext uri="{FF2B5EF4-FFF2-40B4-BE49-F238E27FC236}">
                <a16:creationId xmlns:a16="http://schemas.microsoft.com/office/drawing/2014/main" xmlns="" id="{AB727921-4EC4-124C-9D2E-D2ED7669DF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altLang="en-US" sz="2800"/>
              <a:t>a</a:t>
            </a:r>
            <a:r>
              <a:rPr lang="en-US" altLang="en-US" sz="2800" baseline="-25000"/>
              <a:t>2</a:t>
            </a:r>
            <a:r>
              <a:rPr lang="en-US" altLang="en-US" sz="2800"/>
              <a:t>. Trình tự các nu của mARN :</a:t>
            </a:r>
          </a:p>
        </p:txBody>
      </p:sp>
      <p:graphicFrame>
        <p:nvGraphicFramePr>
          <p:cNvPr id="8492" name="Group 300">
            <a:extLst>
              <a:ext uri="{FF2B5EF4-FFF2-40B4-BE49-F238E27FC236}">
                <a16:creationId xmlns:a16="http://schemas.microsoft.com/office/drawing/2014/main" xmlns="" id="{9579BB31-4059-C748-ABBC-C9C1D0E276C1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752600" y="1600200"/>
          <a:ext cx="8458200" cy="1470340"/>
        </p:xfrm>
        <a:graphic>
          <a:graphicData uri="http://schemas.openxmlformats.org/drawingml/2006/table">
            <a:tbl>
              <a:tblPr/>
              <a:tblGrid>
                <a:gridCol w="1112838">
                  <a:extLst>
                    <a:ext uri="{9D8B030D-6E8A-4147-A177-3AD203B41FA5}">
                      <a16:colId xmlns:a16="http://schemas.microsoft.com/office/drawing/2014/main" xmlns="" val="1701239785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xmlns="" val="91501922"/>
                    </a:ext>
                  </a:extLst>
                </a:gridCol>
                <a:gridCol w="334962">
                  <a:extLst>
                    <a:ext uri="{9D8B030D-6E8A-4147-A177-3AD203B41FA5}">
                      <a16:colId xmlns:a16="http://schemas.microsoft.com/office/drawing/2014/main" xmlns="" val="1680947655"/>
                    </a:ext>
                  </a:extLst>
                </a:gridCol>
                <a:gridCol w="331788">
                  <a:extLst>
                    <a:ext uri="{9D8B030D-6E8A-4147-A177-3AD203B41FA5}">
                      <a16:colId xmlns:a16="http://schemas.microsoft.com/office/drawing/2014/main" xmlns="" val="4210974131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xmlns="" val="2472154277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xmlns="" val="706213036"/>
                    </a:ext>
                  </a:extLst>
                </a:gridCol>
                <a:gridCol w="334962">
                  <a:extLst>
                    <a:ext uri="{9D8B030D-6E8A-4147-A177-3AD203B41FA5}">
                      <a16:colId xmlns:a16="http://schemas.microsoft.com/office/drawing/2014/main" xmlns="" val="3147588497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xmlns="" val="3617098262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xmlns="" val="3947736110"/>
                    </a:ext>
                  </a:extLst>
                </a:gridCol>
                <a:gridCol w="334963">
                  <a:extLst>
                    <a:ext uri="{9D8B030D-6E8A-4147-A177-3AD203B41FA5}">
                      <a16:colId xmlns:a16="http://schemas.microsoft.com/office/drawing/2014/main" xmlns="" val="3411620392"/>
                    </a:ext>
                  </a:extLst>
                </a:gridCol>
                <a:gridCol w="330200">
                  <a:extLst>
                    <a:ext uri="{9D8B030D-6E8A-4147-A177-3AD203B41FA5}">
                      <a16:colId xmlns:a16="http://schemas.microsoft.com/office/drawing/2014/main" xmlns="" val="161949682"/>
                    </a:ext>
                  </a:extLst>
                </a:gridCol>
                <a:gridCol w="334962">
                  <a:extLst>
                    <a:ext uri="{9D8B030D-6E8A-4147-A177-3AD203B41FA5}">
                      <a16:colId xmlns:a16="http://schemas.microsoft.com/office/drawing/2014/main" xmlns="" val="2827098183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xmlns="" val="2425379915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xmlns="" val="3113830372"/>
                    </a:ext>
                  </a:extLst>
                </a:gridCol>
                <a:gridCol w="334963">
                  <a:extLst>
                    <a:ext uri="{9D8B030D-6E8A-4147-A177-3AD203B41FA5}">
                      <a16:colId xmlns:a16="http://schemas.microsoft.com/office/drawing/2014/main" xmlns="" val="3470059969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xmlns="" val="1561757191"/>
                    </a:ext>
                  </a:extLst>
                </a:gridCol>
                <a:gridCol w="333375">
                  <a:extLst>
                    <a:ext uri="{9D8B030D-6E8A-4147-A177-3AD203B41FA5}">
                      <a16:colId xmlns:a16="http://schemas.microsoft.com/office/drawing/2014/main" xmlns="" val="3399355357"/>
                    </a:ext>
                  </a:extLst>
                </a:gridCol>
                <a:gridCol w="331787">
                  <a:extLst>
                    <a:ext uri="{9D8B030D-6E8A-4147-A177-3AD203B41FA5}">
                      <a16:colId xmlns:a16="http://schemas.microsoft.com/office/drawing/2014/main" xmlns="" val="4120276465"/>
                    </a:ext>
                  </a:extLst>
                </a:gridCol>
                <a:gridCol w="334963">
                  <a:extLst>
                    <a:ext uri="{9D8B030D-6E8A-4147-A177-3AD203B41FA5}">
                      <a16:colId xmlns:a16="http://schemas.microsoft.com/office/drawing/2014/main" xmlns="" val="667760890"/>
                    </a:ext>
                  </a:extLst>
                </a:gridCol>
                <a:gridCol w="331787">
                  <a:extLst>
                    <a:ext uri="{9D8B030D-6E8A-4147-A177-3AD203B41FA5}">
                      <a16:colId xmlns:a16="http://schemas.microsoft.com/office/drawing/2014/main" xmlns="" val="1414589491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xmlns="" val="1869102994"/>
                    </a:ext>
                  </a:extLst>
                </a:gridCol>
              </a:tblGrid>
              <a:tr h="8226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Mạch gốc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3’…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…5’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14242118"/>
                  </a:ext>
                </a:extLst>
              </a:tr>
              <a:tr h="6474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mARN </a:t>
                      </a:r>
                    </a:p>
                  </a:txBody>
                  <a:tcPr marT="45700" marB="457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5’…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anose="02020603050405020304" pitchFamily="18" charset="0"/>
                        </a:rPr>
                        <a:t>U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anose="02020603050405020304" pitchFamily="18" charset="0"/>
                        </a:rPr>
                        <a:t>U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anose="02020603050405020304" pitchFamily="18" charset="0"/>
                        </a:rPr>
                        <a:t>U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Times New Roman" panose="02020603050405020304" pitchFamily="18" charset="0"/>
                        </a:rPr>
                        <a:t>U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…3’</a:t>
                      </a:r>
                    </a:p>
                  </a:txBody>
                  <a:tcPr marT="45700" marB="45700" horzOverflow="overflow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80123712"/>
                  </a:ext>
                </a:extLst>
              </a:tr>
            </a:tbl>
          </a:graphicData>
        </a:graphic>
      </p:graphicFrame>
      <p:sp>
        <p:nvSpPr>
          <p:cNvPr id="8271" name="Rectangle 79">
            <a:extLst>
              <a:ext uri="{FF2B5EF4-FFF2-40B4-BE49-F238E27FC236}">
                <a16:creationId xmlns:a16="http://schemas.microsoft.com/office/drawing/2014/main" xmlns="" id="{2B062E30-CA85-504E-8E81-DFEFE29A4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3528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2800"/>
              <a:t>b. Số côdon trong mARN :</a:t>
            </a:r>
            <a:br>
              <a:rPr lang="en-US" altLang="en-US" sz="2800"/>
            </a:br>
            <a:r>
              <a:rPr lang="en-US" altLang="en-US" sz="2800"/>
              <a:t>- Tổng số nu trong mARN là 18</a:t>
            </a:r>
            <a:br>
              <a:rPr lang="en-US" altLang="en-US" sz="2800"/>
            </a:br>
            <a:r>
              <a:rPr lang="en-US" altLang="en-US" sz="2800"/>
              <a:t>- Vậy số côdon trong mARN là: 18:3=6 côdon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70" grpId="0" autoUpdateAnimBg="0"/>
      <p:bldP spid="827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03A2BED7-DE93-A947-A377-EDDC6110B8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800"/>
              <a:t>c. Các bộ ba đối mã của tARN đối với mỗi côdon</a:t>
            </a:r>
          </a:p>
        </p:txBody>
      </p:sp>
      <p:graphicFrame>
        <p:nvGraphicFramePr>
          <p:cNvPr id="9450" name="Group 234">
            <a:extLst>
              <a:ext uri="{FF2B5EF4-FFF2-40B4-BE49-F238E27FC236}">
                <a16:creationId xmlns:a16="http://schemas.microsoft.com/office/drawing/2014/main" xmlns="" id="{6B4129E1-B229-9447-B782-8D23FA280335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981200" y="1600200"/>
          <a:ext cx="8229600" cy="990600"/>
        </p:xfrm>
        <a:graphic>
          <a:graphicData uri="http://schemas.openxmlformats.org/drawingml/2006/table">
            <a:tbl>
              <a:tblPr/>
              <a:tblGrid>
                <a:gridCol w="1082675">
                  <a:extLst>
                    <a:ext uri="{9D8B030D-6E8A-4147-A177-3AD203B41FA5}">
                      <a16:colId xmlns:a16="http://schemas.microsoft.com/office/drawing/2014/main" xmlns="" val="2874028526"/>
                    </a:ext>
                  </a:extLst>
                </a:gridCol>
                <a:gridCol w="649288">
                  <a:extLst>
                    <a:ext uri="{9D8B030D-6E8A-4147-A177-3AD203B41FA5}">
                      <a16:colId xmlns:a16="http://schemas.microsoft.com/office/drawing/2014/main" xmlns="" val="1524655472"/>
                    </a:ext>
                  </a:extLst>
                </a:gridCol>
                <a:gridCol w="325437">
                  <a:extLst>
                    <a:ext uri="{9D8B030D-6E8A-4147-A177-3AD203B41FA5}">
                      <a16:colId xmlns:a16="http://schemas.microsoft.com/office/drawing/2014/main" xmlns="" val="357523752"/>
                    </a:ext>
                  </a:extLst>
                </a:gridCol>
                <a:gridCol w="322263">
                  <a:extLst>
                    <a:ext uri="{9D8B030D-6E8A-4147-A177-3AD203B41FA5}">
                      <a16:colId xmlns:a16="http://schemas.microsoft.com/office/drawing/2014/main" xmlns="" val="2572997042"/>
                    </a:ext>
                  </a:extLst>
                </a:gridCol>
                <a:gridCol w="325437">
                  <a:extLst>
                    <a:ext uri="{9D8B030D-6E8A-4147-A177-3AD203B41FA5}">
                      <a16:colId xmlns:a16="http://schemas.microsoft.com/office/drawing/2014/main" xmlns="" val="3374266776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xmlns="" val="1744128221"/>
                    </a:ext>
                  </a:extLst>
                </a:gridCol>
                <a:gridCol w="325438">
                  <a:extLst>
                    <a:ext uri="{9D8B030D-6E8A-4147-A177-3AD203B41FA5}">
                      <a16:colId xmlns:a16="http://schemas.microsoft.com/office/drawing/2014/main" xmlns="" val="1236279346"/>
                    </a:ext>
                  </a:extLst>
                </a:gridCol>
                <a:gridCol w="325437">
                  <a:extLst>
                    <a:ext uri="{9D8B030D-6E8A-4147-A177-3AD203B41FA5}">
                      <a16:colId xmlns:a16="http://schemas.microsoft.com/office/drawing/2014/main" xmlns="" val="4013635316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xmlns="" val="989201139"/>
                    </a:ext>
                  </a:extLst>
                </a:gridCol>
                <a:gridCol w="325438">
                  <a:extLst>
                    <a:ext uri="{9D8B030D-6E8A-4147-A177-3AD203B41FA5}">
                      <a16:colId xmlns:a16="http://schemas.microsoft.com/office/drawing/2014/main" xmlns="" val="1262895184"/>
                    </a:ext>
                  </a:extLst>
                </a:gridCol>
                <a:gridCol w="322262">
                  <a:extLst>
                    <a:ext uri="{9D8B030D-6E8A-4147-A177-3AD203B41FA5}">
                      <a16:colId xmlns:a16="http://schemas.microsoft.com/office/drawing/2014/main" xmlns="" val="3039087722"/>
                    </a:ext>
                  </a:extLst>
                </a:gridCol>
                <a:gridCol w="325438">
                  <a:extLst>
                    <a:ext uri="{9D8B030D-6E8A-4147-A177-3AD203B41FA5}">
                      <a16:colId xmlns:a16="http://schemas.microsoft.com/office/drawing/2014/main" xmlns="" val="4206072740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xmlns="" val="325051774"/>
                    </a:ext>
                  </a:extLst>
                </a:gridCol>
                <a:gridCol w="325437">
                  <a:extLst>
                    <a:ext uri="{9D8B030D-6E8A-4147-A177-3AD203B41FA5}">
                      <a16:colId xmlns:a16="http://schemas.microsoft.com/office/drawing/2014/main" xmlns="" val="1602971117"/>
                    </a:ext>
                  </a:extLst>
                </a:gridCol>
                <a:gridCol w="325438">
                  <a:extLst>
                    <a:ext uri="{9D8B030D-6E8A-4147-A177-3AD203B41FA5}">
                      <a16:colId xmlns:a16="http://schemas.microsoft.com/office/drawing/2014/main" xmlns="" val="3377012211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xmlns="" val="1113716534"/>
                    </a:ext>
                  </a:extLst>
                </a:gridCol>
                <a:gridCol w="325437">
                  <a:extLst>
                    <a:ext uri="{9D8B030D-6E8A-4147-A177-3AD203B41FA5}">
                      <a16:colId xmlns:a16="http://schemas.microsoft.com/office/drawing/2014/main" xmlns="" val="877143773"/>
                    </a:ext>
                  </a:extLst>
                </a:gridCol>
                <a:gridCol w="322263">
                  <a:extLst>
                    <a:ext uri="{9D8B030D-6E8A-4147-A177-3AD203B41FA5}">
                      <a16:colId xmlns:a16="http://schemas.microsoft.com/office/drawing/2014/main" xmlns="" val="2899807327"/>
                    </a:ext>
                  </a:extLst>
                </a:gridCol>
                <a:gridCol w="325437">
                  <a:extLst>
                    <a:ext uri="{9D8B030D-6E8A-4147-A177-3AD203B41FA5}">
                      <a16:colId xmlns:a16="http://schemas.microsoft.com/office/drawing/2014/main" xmlns="" val="3838969363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xmlns="" val="192321641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xmlns="" val="4200972209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mARN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5’…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U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U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U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…3’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80038925"/>
                  </a:ext>
                </a:extLst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tARN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0674038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3A46CD-6F02-894F-B864-F9E67C3A5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1"/>
            <a:ext cx="10058400" cy="2453121"/>
          </a:xfrm>
        </p:spPr>
        <p:txBody>
          <a:bodyPr>
            <a:normAutofit fontScale="90000"/>
          </a:bodyPr>
          <a:lstStyle/>
          <a:p>
            <a:r>
              <a:rPr lang="x-none" dirty="0"/>
              <a:t>Bài 6: Số lượng NST lưỡng bội của một loài 2n=10. Đột biến có thể tạo ra tối đa bao nhiêu loại thể ba ở loài này?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B4119E-D4B3-9C45-829B-22BC2D952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3210128"/>
            <a:ext cx="10058400" cy="2962072"/>
          </a:xfrm>
        </p:spPr>
        <p:txBody>
          <a:bodyPr>
            <a:normAutofit/>
          </a:bodyPr>
          <a:lstStyle/>
          <a:p>
            <a:r>
              <a:rPr lang="x-none" sz="3600" dirty="0"/>
              <a:t>2n =10 =&gt; n = 5 </a:t>
            </a:r>
          </a:p>
          <a:p>
            <a:r>
              <a:rPr lang="x-none" sz="3600" dirty="0"/>
              <a:t>Số lượng thể ba tối đa tạo ra là 5</a:t>
            </a:r>
          </a:p>
        </p:txBody>
      </p:sp>
    </p:spTree>
    <p:extLst>
      <p:ext uri="{BB962C8B-B14F-4D97-AF65-F5344CB8AC3E}">
        <p14:creationId xmlns:p14="http://schemas.microsoft.com/office/powerpoint/2010/main" val="287323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xmlns="" id="{0E12FEE9-DBF1-6E4D-A7AF-1BB0208A89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 err="1"/>
              <a:t>Bài</a:t>
            </a:r>
            <a:r>
              <a:rPr lang="en-US" altLang="en-US" sz="2800" dirty="0"/>
              <a:t> 8: </a:t>
            </a:r>
            <a:r>
              <a:rPr lang="en-US" altLang="en-US" sz="2800" dirty="0" err="1"/>
              <a:t>Bộ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lưỡng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bội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bộ</a:t>
            </a:r>
            <a:r>
              <a:rPr lang="en-US" altLang="en-US" sz="2800" dirty="0"/>
              <a:t> NST </a:t>
            </a:r>
            <a:r>
              <a:rPr lang="en-US" altLang="en-US" sz="2800" dirty="0" err="1"/>
              <a:t>của</a:t>
            </a:r>
            <a:r>
              <a:rPr lang="en-US" altLang="en-US" sz="2800" dirty="0"/>
              <a:t> 1 </a:t>
            </a:r>
            <a:r>
              <a:rPr lang="en-US" altLang="en-US" sz="2800" dirty="0" err="1"/>
              <a:t>loài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sv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có</a:t>
            </a:r>
            <a:r>
              <a:rPr lang="en-US" altLang="en-US" sz="2800" dirty="0"/>
              <a:t> 2n=24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xmlns="" id="{584A2BF2-6315-CD44-B593-5A72FA3E0B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143000"/>
            <a:ext cx="4114800" cy="5257800"/>
          </a:xfr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609600" indent="-609600" algn="just">
              <a:buFontTx/>
              <a:buAutoNum type="alphaLcPeriod"/>
            </a:pPr>
            <a:r>
              <a:rPr lang="en-US" altLang="en-US" sz="2800" dirty="0" err="1"/>
              <a:t>Có</a:t>
            </a:r>
            <a:r>
              <a:rPr lang="en-US" altLang="en-US" sz="2800" dirty="0"/>
              <a:t> bao </a:t>
            </a:r>
            <a:r>
              <a:rPr lang="en-US" altLang="en-US" sz="2800" dirty="0" err="1"/>
              <a:t>nhiêu</a:t>
            </a:r>
            <a:r>
              <a:rPr lang="en-US" altLang="en-US" sz="2800" dirty="0"/>
              <a:t> NST </a:t>
            </a:r>
            <a:r>
              <a:rPr lang="en-US" altLang="en-US" sz="2800" dirty="0" err="1"/>
              <a:t>ở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thể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đơn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bội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thể</a:t>
            </a:r>
            <a:r>
              <a:rPr lang="en-US" altLang="en-US" sz="2800" dirty="0"/>
              <a:t> tam </a:t>
            </a:r>
            <a:r>
              <a:rPr lang="en-US" altLang="en-US" sz="2800" dirty="0" err="1"/>
              <a:t>bội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và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thể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tứ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bội</a:t>
            </a:r>
            <a:r>
              <a:rPr lang="en-US" altLang="en-US" sz="2800" dirty="0"/>
              <a:t>?</a:t>
            </a:r>
          </a:p>
          <a:p>
            <a:pPr marL="609600" indent="-609600" algn="just">
              <a:buFontTx/>
              <a:buAutoNum type="alphaLcPeriod"/>
            </a:pPr>
            <a:endParaRPr lang="en-US" altLang="en-US" sz="2800" dirty="0"/>
          </a:p>
          <a:p>
            <a:pPr marL="609600" indent="-609600" algn="just">
              <a:buFontTx/>
              <a:buAutoNum type="alphaLcPeriod"/>
            </a:pPr>
            <a:endParaRPr lang="en-US" altLang="en-US" sz="2800" dirty="0"/>
          </a:p>
          <a:p>
            <a:pPr marL="609600" indent="-609600" algn="just">
              <a:buNone/>
            </a:pPr>
            <a:r>
              <a:rPr lang="en-US" altLang="en-US" sz="2800" dirty="0"/>
              <a:t>b.   </a:t>
            </a:r>
            <a:r>
              <a:rPr lang="en-US" altLang="en-US" sz="2800" dirty="0" err="1"/>
              <a:t>Trong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các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dạng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bội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trên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dạng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nào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là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bội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lẻ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dạng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nào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là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bội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chẵn</a:t>
            </a:r>
            <a:r>
              <a:rPr lang="en-US" altLang="en-US" sz="2800" dirty="0"/>
              <a:t>?</a:t>
            </a:r>
          </a:p>
          <a:p>
            <a:pPr marL="609600" indent="-609600" algn="just">
              <a:buNone/>
            </a:pPr>
            <a:r>
              <a:rPr lang="en-US" altLang="en-US" sz="2800" dirty="0"/>
              <a:t>c.  </a:t>
            </a:r>
            <a:r>
              <a:rPr lang="en-US" altLang="en-US" sz="2800" dirty="0" err="1"/>
              <a:t>Nêu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cơ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chế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hình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thành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các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dạng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bội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trên</a:t>
            </a:r>
            <a:r>
              <a:rPr lang="en-US" altLang="en-US" sz="2800" dirty="0"/>
              <a:t>?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xmlns="" id="{BADF1863-EE83-A74A-9766-13A141B28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1143000"/>
            <a:ext cx="4419600" cy="4876800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227138" indent="-5334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798638" indent="-4572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293938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789238" indent="-3810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246438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703638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160838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618038" indent="-381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AutoNum type="alphaLcPeriod"/>
            </a:pPr>
            <a:r>
              <a:rPr lang="en-US" altLang="en-US" sz="2800" dirty="0" err="1"/>
              <a:t>Số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lượng</a:t>
            </a:r>
            <a:r>
              <a:rPr lang="en-US" altLang="en-US" sz="2800" dirty="0"/>
              <a:t> NST </a:t>
            </a:r>
            <a:r>
              <a:rPr lang="en-US" altLang="en-US" sz="2800" dirty="0" err="1"/>
              <a:t>được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dự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đoán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ở</a:t>
            </a:r>
            <a:r>
              <a:rPr lang="en-US" altLang="en-US" sz="2800" dirty="0"/>
              <a:t>:</a:t>
            </a:r>
          </a:p>
          <a:p>
            <a:pPr eaLnBrk="1" hangingPunct="1">
              <a:buFontTx/>
              <a:buChar char="-"/>
            </a:pPr>
            <a:r>
              <a:rPr lang="en-US" altLang="en-US" sz="2400" dirty="0" err="1"/>
              <a:t>Th</a:t>
            </a:r>
            <a:r>
              <a:rPr lang="en-US" altLang="en-US" sz="2800" dirty="0" err="1"/>
              <a:t>ể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đơn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bội</a:t>
            </a:r>
            <a:r>
              <a:rPr lang="en-US" altLang="en-US" sz="2800" dirty="0"/>
              <a:t>: n=12</a:t>
            </a:r>
          </a:p>
          <a:p>
            <a:pPr eaLnBrk="1" hangingPunct="1">
              <a:buFontTx/>
              <a:buChar char="-"/>
            </a:pPr>
            <a:r>
              <a:rPr lang="en-US" altLang="en-US" sz="2400" dirty="0" err="1"/>
              <a:t>Th</a:t>
            </a:r>
            <a:r>
              <a:rPr lang="en-US" altLang="en-US" sz="2800" dirty="0" err="1"/>
              <a:t>ể</a:t>
            </a:r>
            <a:r>
              <a:rPr lang="en-US" altLang="en-US" sz="2800" dirty="0"/>
              <a:t> tam </a:t>
            </a:r>
            <a:r>
              <a:rPr lang="en-US" altLang="en-US" sz="2800" dirty="0" err="1"/>
              <a:t>bội</a:t>
            </a:r>
            <a:r>
              <a:rPr lang="en-US" altLang="en-US" sz="2800" dirty="0"/>
              <a:t>: 3n=36</a:t>
            </a:r>
          </a:p>
          <a:p>
            <a:pPr eaLnBrk="1" hangingPunct="1">
              <a:buFontTx/>
              <a:buChar char="-"/>
            </a:pPr>
            <a:r>
              <a:rPr lang="en-US" altLang="en-US" sz="2400" dirty="0" err="1"/>
              <a:t>Th</a:t>
            </a:r>
            <a:r>
              <a:rPr lang="en-US" altLang="en-US" sz="2800" dirty="0" err="1"/>
              <a:t>ể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tứ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bội</a:t>
            </a:r>
            <a:r>
              <a:rPr lang="en-US" altLang="en-US" sz="2800" dirty="0"/>
              <a:t>: 4n=48</a:t>
            </a:r>
            <a:endParaRPr lang="en-US" altLang="en-US" sz="2400" dirty="0"/>
          </a:p>
          <a:p>
            <a:pPr eaLnBrk="1" hangingPunct="1">
              <a:buFontTx/>
              <a:buNone/>
            </a:pPr>
            <a:r>
              <a:rPr lang="en-US" altLang="en-US" sz="2800" dirty="0"/>
              <a:t>b. Tam </a:t>
            </a:r>
            <a:r>
              <a:rPr lang="en-US" altLang="en-US" sz="2800" dirty="0" err="1"/>
              <a:t>bội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là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bội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lẻ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tứ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bội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là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bội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chẵn</a:t>
            </a:r>
            <a:r>
              <a:rPr lang="en-US" altLang="en-US" sz="2800" dirty="0"/>
              <a:t>.</a:t>
            </a:r>
          </a:p>
          <a:p>
            <a:pPr eaLnBrk="1" hangingPunct="1">
              <a:buFontTx/>
              <a:buNone/>
            </a:pPr>
            <a:endParaRPr lang="en-US" altLang="en-US" sz="2800" dirty="0"/>
          </a:p>
          <a:p>
            <a:pPr eaLnBrk="1" hangingPunct="1">
              <a:buFontTx/>
              <a:buNone/>
            </a:pPr>
            <a:r>
              <a:rPr lang="en-US" altLang="en-US" sz="2800" dirty="0"/>
              <a:t>c. </a:t>
            </a:r>
            <a:r>
              <a:rPr lang="en-US" altLang="en-US" sz="2400" dirty="0" err="1"/>
              <a:t>H</a:t>
            </a:r>
            <a:r>
              <a:rPr lang="en-US" altLang="en-US" sz="2800" dirty="0" err="1"/>
              <a:t>ọc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bài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cũ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4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4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4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44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440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4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F01B42-8C67-594F-B05D-8D0F1A151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c. </a:t>
            </a:r>
            <a:r>
              <a:rPr lang="en-US" altLang="en-US" sz="4800" dirty="0"/>
              <a:t>CƠ CHẾ HÌNH THÀNH</a:t>
            </a:r>
            <a:r>
              <a:rPr lang="en-US" altLang="en-US" dirty="0"/>
              <a:t/>
            </a:r>
            <a:br>
              <a:rPr lang="en-US" altLang="en-US" dirty="0"/>
            </a:b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18E5D2-1529-8244-8CD1-4498D977C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018" y="1403604"/>
            <a:ext cx="10058400" cy="4050792"/>
          </a:xfrm>
        </p:spPr>
        <p:txBody>
          <a:bodyPr>
            <a:noAutofit/>
          </a:bodyPr>
          <a:lstStyle/>
          <a:p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THỂ TAM BỘI ĐƯỢC HÌNH THÀNH DO SỰ KẾT HỢP CÁC GIAO TỬ 2N VỚI GIAO TỬ N BÌNH THƯỜNG TRONG THỤ TINH ( 2N+N-&gt;3N).</a:t>
            </a:r>
          </a:p>
          <a:p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THỂ TỨ BỘI CÓ THỂ HÌNH THÀNH NHỜ:</a:t>
            </a:r>
          </a:p>
          <a:p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NP: TRONG LẦN NGUYÊN PHÂN ĐẦU TIÊN CỦA HỢP TỬ 2N, CÁC NST ĐÃ NHÂN ĐÔI NHƯNG KHÔNG PHÂN LI DẪN ĐẾN HÌNH THÀNH THỂ TỨ BỘI 4N.</a:t>
            </a:r>
          </a:p>
          <a:p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GP VÀ THỤ TINH: TRONG QUÁ TRÌNH PHÁT SINH GIAO TỬ, SỰ KHÔNG PHÂN LI CỦA TẤT CẢ CÁC CẶP NST TƯƠNG ĐỒNG DẪN ĐẾN HÌNH THÀNH GIAO TỬ 2N.</a:t>
            </a:r>
          </a:p>
          <a:p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THỤ TINH: 2N+2N-&gt;4N</a:t>
            </a:r>
          </a:p>
        </p:txBody>
      </p:sp>
    </p:spTree>
    <p:extLst>
      <p:ext uri="{BB962C8B-B14F-4D97-AF65-F5344CB8AC3E}">
        <p14:creationId xmlns:p14="http://schemas.microsoft.com/office/powerpoint/2010/main" val="1236211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{64D21095-89A3-434D-915B-E1F8E316CB3F}tf10001070</Template>
  <TotalTime>54</TotalTime>
  <Words>528</Words>
  <Application>Microsoft Office PowerPoint</Application>
  <PresentationFormat>Custom</PresentationFormat>
  <Paragraphs>158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Wood Type</vt:lpstr>
      <vt:lpstr>  BÀI TẬP CHƯƠNG I</vt:lpstr>
      <vt:lpstr>Bài 1: Dưới đây là 1 phần trình tự nu của 1 mạch trong gen:</vt:lpstr>
      <vt:lpstr>a1. Trình tự các nu ở mạch bổ sung là:</vt:lpstr>
      <vt:lpstr>a2. Trình tự các nu của mARN :</vt:lpstr>
      <vt:lpstr>c. Các bộ ba đối mã của tARN đối với mỗi côdon</vt:lpstr>
      <vt:lpstr>Bài 6: Số lượng NST lưỡng bội của một loài 2n=10. Đột biến có thể tạo ra tối đa bao nhiêu loại thể ba ở loài này?</vt:lpstr>
      <vt:lpstr>Bài 8: Bộ lưỡng bội bộ NST của 1 loài sv có 2n=24</vt:lpstr>
      <vt:lpstr>c. CƠ CHẾ HÌNH THÀNH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TẬP CHƯƠNG I</dc:title>
  <dc:creator>Diệu Nguyễn</dc:creator>
  <cp:lastModifiedBy>Steven</cp:lastModifiedBy>
  <cp:revision>5</cp:revision>
  <dcterms:created xsi:type="dcterms:W3CDTF">2021-10-04T13:04:24Z</dcterms:created>
  <dcterms:modified xsi:type="dcterms:W3CDTF">2021-10-16T15:49:04Z</dcterms:modified>
</cp:coreProperties>
</file>